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notesMasterIdLst>
    <p:notesMasterId r:id="rId18"/>
  </p:notesMasterIdLst>
  <p:sldIdLst>
    <p:sldId id="256" r:id="rId3"/>
    <p:sldId id="281" r:id="rId4"/>
    <p:sldId id="279" r:id="rId5"/>
    <p:sldId id="286" r:id="rId6"/>
    <p:sldId id="287" r:id="rId7"/>
    <p:sldId id="288" r:id="rId8"/>
    <p:sldId id="282" r:id="rId9"/>
    <p:sldId id="283" r:id="rId10"/>
    <p:sldId id="284" r:id="rId11"/>
    <p:sldId id="285" r:id="rId12"/>
    <p:sldId id="289" r:id="rId13"/>
    <p:sldId id="290" r:id="rId14"/>
    <p:sldId id="291" r:id="rId15"/>
    <p:sldId id="292" r:id="rId16"/>
    <p:sldId id="293" r:id="rId17"/>
  </p:sldIdLst>
  <p:sldSz cx="12192000" cy="6858000"/>
  <p:notesSz cx="6858000" cy="9144000"/>
  <p:embeddedFontLst>
    <p:embeddedFont>
      <p:font typeface="KoPubWorld돋움체 Bold" panose="020B0600000101010101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232" autoAdjust="0"/>
  </p:normalViewPr>
  <p:slideViewPr>
    <p:cSldViewPr snapToGrid="0" showGuides="1">
      <p:cViewPr varScale="1">
        <p:scale>
          <a:sx n="43" d="100"/>
          <a:sy n="43" d="100"/>
        </p:scale>
        <p:origin x="117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EEEE2-9599-4A07-B1B4-DFB2BF78ACF1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7725A-BC42-43B9-87C2-9D50EFF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11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7725A-BC42-43B9-87C2-9D50EFF02A1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091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7725A-BC42-43B9-87C2-9D50EFF02A1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499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7725A-BC42-43B9-87C2-9D50EFF02A1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11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7725A-BC42-43B9-87C2-9D50EFF02A1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848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7725A-BC42-43B9-87C2-9D50EFF02A1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941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7725A-BC42-43B9-87C2-9D50EFF02A1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475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7725A-BC42-43B9-87C2-9D50EFF02A1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623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7725A-BC42-43B9-87C2-9D50EFF02A1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72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7725A-BC42-43B9-87C2-9D50EFF02A1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584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7725A-BC42-43B9-87C2-9D50EFF02A1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627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7725A-BC42-43B9-87C2-9D50EFF02A1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20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7725A-BC42-43B9-87C2-9D50EFF02A1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23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14A6B-85E5-4AA7-86C4-CACAA71A9975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61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A5CD2-F34E-4DFA-86AE-4968FC6A0505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9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EA3C-BF6B-44D6-8A9C-4FC3207948B2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87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C783E-92F3-4C40-B4C2-C6F61C93226D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77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4D2F-277A-4AE1-9420-9DBCD531E45D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7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4D62-7BF6-4D99-A0C6-95DC57463DCB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97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D95C-7D71-47D6-BC48-CD3E8975A68A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44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0628-DFB7-4866-A3FE-80E2A429EF65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71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DCFE6-2027-4176-ABFA-9D04A34EFB39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49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873F7-EC1B-41C9-953E-C1E67F5691F7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012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E37B3-039E-481B-B841-779A616EAF28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03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A6720-A65C-4641-AB15-5860381E9828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A2615-35F6-47F5-8F91-88E7F19A2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1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696628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6096000" y="5702574"/>
            <a:ext cx="5555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양찬혁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196B1B-1D2B-6A57-8020-722D8F128C77}"/>
              </a:ext>
            </a:extLst>
          </p:cNvPr>
          <p:cNvSpPr/>
          <p:nvPr/>
        </p:nvSpPr>
        <p:spPr>
          <a:xfrm>
            <a:off x="4954555" y="2060062"/>
            <a:ext cx="6830977" cy="18647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사운드 </a:t>
            </a:r>
            <a:r>
              <a:rPr lang="ko-KR" altLang="en-US" sz="4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이스캐이프</a:t>
            </a:r>
            <a:r>
              <a:rPr lang="ko-KR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57CF10-4762-B1D8-8907-633F69E33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4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52245" y="6686886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-1687578" y="15711"/>
            <a:ext cx="458599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그래프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012B047E-5A7E-461F-155E-8DFF2BD3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335059-3BDB-ABFB-0B5B-98E508655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57" y="580563"/>
            <a:ext cx="5221940" cy="3776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24B7B-D5D6-E8A5-8FD3-F1BE272A38AE}"/>
              </a:ext>
            </a:extLst>
          </p:cNvPr>
          <p:cNvSpPr txBox="1"/>
          <p:nvPr/>
        </p:nvSpPr>
        <p:spPr>
          <a:xfrm>
            <a:off x="5566997" y="508957"/>
            <a:ext cx="6938682" cy="5459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중간에 오차가 커지는 경우를 제외하면 잘 감소하는 걸로 보임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다만 원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핫 인코딩 변환은 단점이 존재한다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입력데이터의 크기가 많이 증가한 것을 볼 수 있음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다른 방법을 사용해보자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8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524EC5-D1A4-897D-5B9F-D06D28536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45" y="4396160"/>
            <a:ext cx="4091796" cy="93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65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52245" y="6686886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37868" y="508957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012B047E-5A7E-461F-155E-8DFF2BD3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D4A85-7CBF-B95F-DA3A-16A288064674}"/>
              </a:ext>
            </a:extLst>
          </p:cNvPr>
          <p:cNvSpPr txBox="1"/>
          <p:nvPr/>
        </p:nvSpPr>
        <p:spPr>
          <a:xfrm>
            <a:off x="330680" y="0"/>
            <a:ext cx="6096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단어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임베딩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B070B6-62CE-2469-A9A3-14AF676DF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52" y="1175098"/>
            <a:ext cx="5508063" cy="10475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E03782-D5F0-D89F-AA08-B2E04C625C8E}"/>
              </a:ext>
            </a:extLst>
          </p:cNvPr>
          <p:cNvSpPr txBox="1"/>
          <p:nvPr/>
        </p:nvSpPr>
        <p:spPr>
          <a:xfrm>
            <a:off x="330680" y="544709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단어 </a:t>
            </a:r>
            <a:r>
              <a:rPr lang="ko-KR" altLang="en-US" b="1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임베딩</a:t>
            </a:r>
            <a:endParaRPr lang="ko-KR" altLang="en-US" b="1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단어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임베딩이란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각 단어를 연속형 벡터로 표현하는 방법을 의미</a:t>
            </a:r>
          </a:p>
          <a:p>
            <a:pPr algn="l"/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엘리스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=&gt; [0.23, 0.401, 0.482, 0.42, 0.99, ...]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서울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에 살고 있는 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엘리스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는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ko-KR" altLang="en-U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강아지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를 좋아한다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뉴욕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에 살고 있는 </a:t>
            </a:r>
            <a:r>
              <a:rPr lang="ko-KR" altLang="en-U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찰리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는 </a:t>
            </a:r>
            <a:r>
              <a:rPr lang="ko-KR" altLang="en-U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고양이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를 좋아한다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=&gt; </a:t>
            </a:r>
            <a:r>
              <a:rPr lang="ko-KR" altLang="en-U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비슷한 문맥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에서 발생하는 단어는 </a:t>
            </a:r>
            <a:r>
              <a:rPr lang="ko-KR" altLang="en-U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유사한 의미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를 지님</a:t>
            </a: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따라서 </a:t>
            </a:r>
            <a:r>
              <a:rPr lang="ko-KR" altLang="en-U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유사한 단어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의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임베딩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벡터는 </a:t>
            </a:r>
            <a:r>
              <a:rPr lang="ko-KR" altLang="en-U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인접한 공간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에 위치</a:t>
            </a:r>
            <a:endParaRPr lang="en-US" altLang="ko-KR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이를 통해 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임베딩</a:t>
            </a:r>
            <a:r>
              <a:rPr lang="ko-KR" altLang="en-U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벡터 간 합과 차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로 단어의 의미적 특징을 활용 가능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798C599-E88C-8518-AD38-56902A375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09" y="3813714"/>
            <a:ext cx="3703641" cy="24995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182AB7F-9F24-6C87-871B-C997C0C92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250" y="3813714"/>
            <a:ext cx="3673158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69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52245" y="6686886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37868" y="508957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012B047E-5A7E-461F-155E-8DFF2BD3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549CB8-752E-F878-D569-992C32F74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68" y="2712973"/>
            <a:ext cx="4654836" cy="39739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53906F-C777-3814-D302-552DBABE21CB}"/>
              </a:ext>
            </a:extLst>
          </p:cNvPr>
          <p:cNvSpPr txBox="1"/>
          <p:nvPr/>
        </p:nvSpPr>
        <p:spPr>
          <a:xfrm>
            <a:off x="5562600" y="696506"/>
            <a:ext cx="6096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Keras.layers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패키지에서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Embedding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클래스로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임베딩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기능을 제공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처음에는 모든 벡터가 랜덤하게 초기화 되지만 훈련을 통해 데이터에서 좋은 단어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임베딩을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학습한다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단어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임베딩은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정수 데이터를 받기 때문에 </a:t>
            </a:r>
            <a:r>
              <a:rPr lang="en-US" altLang="ko-KR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train_seq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사용할 수 있어서 메모리를 효율적으로 사용 가능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임베딩도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원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핫 인코딩처럼 크기를 늘리지만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(100,300)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으로 늘렸던 것에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반홰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(100,20)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과 같이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2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배열로 늘리기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떄문에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훨씬 작은 크기로도 단어를 잘 표현할 수 있음   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300=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사전의 크기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    16=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벡터의 크기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Length=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입력 길이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아까와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동일하게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100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으로 설정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300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개의 토큰을 크기가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16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벡터로 변경하기 때문에 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300 x 16=4800</a:t>
            </a:r>
          </a:p>
          <a:p>
            <a:r>
              <a:rPr lang="en-US" altLang="ko-KR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SimpleRNN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층은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임베딩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벡터의 크기가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8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개 뉴런과 곱하기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떄문에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16 x 8=128</a:t>
            </a: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은닉 상태의 가중치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8 x 8 = 64</a:t>
            </a: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마지막으로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8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개의 절편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모두 더하면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200</a:t>
            </a: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마지막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Dense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층의 가중치 개수는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9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개로 동일</a:t>
            </a:r>
          </a:p>
          <a:p>
            <a:endParaRPr lang="ko-KR" altLang="en-US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83C015-45A7-EE73-9ED9-6254AD207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46" y="793562"/>
            <a:ext cx="5254954" cy="17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71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52245" y="6686886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37868" y="508957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012B047E-5A7E-461F-155E-8DFF2BD3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3DEA12-CBB9-3271-ECC5-8F0A9A20A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68" y="621782"/>
            <a:ext cx="6027700" cy="25339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76E8AF-9A72-D633-5777-9BB6B664D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02" y="3250015"/>
            <a:ext cx="6081166" cy="1106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419C23-2CFD-D5BE-5CB3-FF1B8A4467C0}"/>
              </a:ext>
            </a:extLst>
          </p:cNvPr>
          <p:cNvSpPr txBox="1"/>
          <p:nvPr/>
        </p:nvSpPr>
        <p:spPr>
          <a:xfrm>
            <a:off x="269568" y="436421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입력 데이터의 크기와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순환층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가중치 개수도 많이 줄었지만 원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핫 인코딩과 비슷한 성능을 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A45233-3CD3-4068-D515-E12C23143EE8}"/>
              </a:ext>
            </a:extLst>
          </p:cNvPr>
          <p:cNvSpPr txBox="1"/>
          <p:nvPr/>
        </p:nvSpPr>
        <p:spPr>
          <a:xfrm>
            <a:off x="-2456329" y="-11695"/>
            <a:ext cx="6096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결과</a:t>
            </a:r>
            <a:endParaRPr lang="en-US" altLang="ko-KR" sz="18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349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52245" y="6686886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37868" y="508957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012B047E-5A7E-461F-155E-8DFF2BD3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FF0BD2-DB36-F3CC-D849-5AB5B578C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45" y="603849"/>
            <a:ext cx="6377210" cy="3635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A3E9C4-A5B4-F04A-3DE3-A0D9A151927A}"/>
              </a:ext>
            </a:extLst>
          </p:cNvPr>
          <p:cNvSpPr txBox="1"/>
          <p:nvPr/>
        </p:nvSpPr>
        <p:spPr>
          <a:xfrm>
            <a:off x="-2432516" y="40475"/>
            <a:ext cx="6096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그래프</a:t>
            </a:r>
            <a:endParaRPr lang="en-US" altLang="ko-KR" sz="18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499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52245" y="6686886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37868" y="508957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012B047E-5A7E-461F-155E-8DFF2BD3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94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52245" y="6686886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37868" y="508957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012B047E-5A7E-461F-155E-8DFF2BD3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C6870D-83D6-50C8-85E5-108BEA4120A3}"/>
              </a:ext>
            </a:extLst>
          </p:cNvPr>
          <p:cNvSpPr txBox="1"/>
          <p:nvPr/>
        </p:nvSpPr>
        <p:spPr>
          <a:xfrm>
            <a:off x="0" y="508957"/>
            <a:ext cx="64338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IMDM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리뷰 데이터셋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: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감상평에 따라 긍정 부정으로 분류해 놓은 데이터셋 총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50000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개의 샘플로 이루어져 있음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ko-KR" altLang="en-US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0000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말뭉치</a:t>
            </a:r>
            <a:r>
              <a:rPr lang="en-US" altLang="ko-KR" b="1" dirty="0">
                <a:solidFill>
                  <a:srgbClr val="000000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: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자연어 처리에서 사용하는 텍스트 데이터의 모음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즉 훈련 데이터셋을 일컫는다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.</a:t>
            </a:r>
            <a:endParaRPr lang="en-US" altLang="ko-KR" b="1" i="0" dirty="0">
              <a:solidFill>
                <a:srgbClr val="000000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토큰</a:t>
            </a:r>
            <a:r>
              <a:rPr lang="en-US" altLang="ko-KR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: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텍스트에서 공백으로 구분되는 문자열을 말한다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종종 소문자로 변환하고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구둣점은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삭제한다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원</a:t>
            </a:r>
            <a:r>
              <a:rPr lang="en-US" altLang="ko-KR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</a:t>
            </a:r>
            <a:r>
              <a:rPr lang="ko-KR" alt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핫 인코딩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: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어떤 클래스에 해당하는 원소만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이고 나머지는 모두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인 벡터이다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정수로 변환된 토큰을 원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핫 인코딩으로 변환하려면 어휘 사전 크기의 벡터가 만들어진다</a:t>
            </a:r>
            <a:endParaRPr lang="en-US" altLang="ko-KR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909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686886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82D609-C698-6474-95D1-56D61763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56B773-E0CF-8FC3-773B-F741AD251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56" y="633819"/>
            <a:ext cx="5663857" cy="1042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B3EEFD-6867-C555-8160-8BBC038B6777}"/>
              </a:ext>
            </a:extLst>
          </p:cNvPr>
          <p:cNvSpPr txBox="1"/>
          <p:nvPr/>
        </p:nvSpPr>
        <p:spPr>
          <a:xfrm>
            <a:off x="6008913" y="570332"/>
            <a:ext cx="693964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텐서플로에는</a:t>
            </a:r>
            <a:r>
              <a:rPr lang="ko-KR" altLang="en-US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이미 정수로 </a:t>
            </a:r>
            <a:r>
              <a:rPr lang="ko-KR" altLang="en-US" sz="16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바꿔논</a:t>
            </a:r>
            <a:r>
              <a:rPr lang="ko-KR" altLang="en-US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데이터셋이 존재하므로 그대로 사용</a:t>
            </a:r>
            <a:endParaRPr lang="en-US" altLang="ko-KR" sz="16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num_words</a:t>
            </a:r>
            <a:r>
              <a:rPr lang="en-US" altLang="ko-KR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=</a:t>
            </a:r>
            <a:r>
              <a:rPr lang="ko-KR" altLang="en-US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전체데이터셋 중 가장 자주 등장하는 단어 개수 지정</a:t>
            </a:r>
            <a:endParaRPr lang="en-US" altLang="ko-KR" sz="16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500</a:t>
            </a:r>
            <a:r>
              <a:rPr lang="ko-KR" altLang="en-US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개로 지정</a:t>
            </a:r>
            <a:endParaRPr lang="en-US" altLang="ko-KR" sz="16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A5B66E1-7661-CDEC-E127-89AC4C377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56" y="1739883"/>
            <a:ext cx="3940073" cy="9138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2AD8CF-FA48-DD08-B672-E5970E8FF544}"/>
              </a:ext>
            </a:extLst>
          </p:cNvPr>
          <p:cNvSpPr txBox="1"/>
          <p:nvPr/>
        </p:nvSpPr>
        <p:spPr>
          <a:xfrm>
            <a:off x="4876800" y="1765062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훈련세트 테스트 세트가 </a:t>
            </a:r>
            <a:r>
              <a:rPr lang="ko-KR" altLang="en-US" sz="16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가각</a:t>
            </a:r>
            <a:r>
              <a:rPr lang="en-US" altLang="ko-KR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25000</a:t>
            </a:r>
            <a:r>
              <a:rPr lang="ko-KR" altLang="en-US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개씩 나눠진 것을 확인</a:t>
            </a:r>
            <a:endParaRPr lang="en-US" altLang="ko-KR" sz="16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</a:t>
            </a:r>
            <a:r>
              <a:rPr lang="ko-KR" altLang="en-US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 배열에 담는 이유</a:t>
            </a:r>
            <a:endParaRPr lang="en-US" altLang="ko-KR" sz="16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sz="16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리뷰의 길이가 모두 다르기 때문에 리스트에 담는 것이 효율적임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B38E1BB-78CD-A7AF-94AC-02D8A77C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55" y="2663348"/>
            <a:ext cx="2702945" cy="12811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32B025-F218-A8AA-9522-3E0C22ED3C26}"/>
              </a:ext>
            </a:extLst>
          </p:cNvPr>
          <p:cNvSpPr txBox="1"/>
          <p:nvPr/>
        </p:nvSpPr>
        <p:spPr>
          <a:xfrm>
            <a:off x="3482788" y="282953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첫 번째 두 번째 토큰의 </a:t>
            </a:r>
            <a:r>
              <a:rPr lang="ko-KR" altLang="en-US" dirty="0" err="1"/>
              <a:t>갯수가</a:t>
            </a:r>
            <a:r>
              <a:rPr lang="ko-KR" altLang="en-US" dirty="0"/>
              <a:t> 다르므로 크기가 다름을 확인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3446C8C-771B-7427-9005-CF3300CE5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055" y="3996978"/>
            <a:ext cx="3940072" cy="11674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3166737-1B80-1F9A-514E-27136C821DC9}"/>
              </a:ext>
            </a:extLst>
          </p:cNvPr>
          <p:cNvSpPr txBox="1"/>
          <p:nvPr/>
        </p:nvSpPr>
        <p:spPr>
          <a:xfrm>
            <a:off x="4531745" y="4000857"/>
            <a:ext cx="7315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첫 번째 리뷰의 내용을 출력해보자</a:t>
            </a:r>
            <a:endParaRPr lang="en-US" altLang="ko-KR" dirty="0"/>
          </a:p>
          <a:p>
            <a:r>
              <a:rPr lang="ko-KR" altLang="en-US" dirty="0"/>
              <a:t>아까 지정했던 </a:t>
            </a:r>
            <a:r>
              <a:rPr lang="ko-KR" altLang="en-US" dirty="0" err="1"/>
              <a:t>단어갯수에</a:t>
            </a:r>
            <a:r>
              <a:rPr lang="ko-KR" altLang="en-US" dirty="0"/>
              <a:t> 포함되지 않는 단어들은 </a:t>
            </a:r>
            <a:r>
              <a:rPr lang="en-US" altLang="ko-KR" dirty="0"/>
              <a:t>2</a:t>
            </a:r>
            <a:r>
              <a:rPr lang="ko-KR" altLang="en-US" dirty="0"/>
              <a:t>로 표시한다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Imdm.load_data</a:t>
            </a:r>
            <a:r>
              <a:rPr lang="en-US" altLang="ko-KR" dirty="0"/>
              <a:t>()</a:t>
            </a:r>
            <a:r>
              <a:rPr lang="ko-KR" altLang="en-US" dirty="0"/>
              <a:t>함수는 어휘 사전에 있는 등장 </a:t>
            </a:r>
            <a:r>
              <a:rPr lang="ko-KR" altLang="en-US" dirty="0" err="1"/>
              <a:t>휫수</a:t>
            </a:r>
            <a:r>
              <a:rPr lang="ko-KR" altLang="en-US" dirty="0"/>
              <a:t> 순서대로 나열 후 가장 많이 등장한 </a:t>
            </a:r>
            <a:r>
              <a:rPr lang="en-US" altLang="ko-KR" dirty="0"/>
              <a:t>500(</a:t>
            </a:r>
            <a:r>
              <a:rPr lang="ko-KR" altLang="en-US" dirty="0"/>
              <a:t>지정 </a:t>
            </a:r>
            <a:r>
              <a:rPr lang="ko-KR" altLang="en-US" dirty="0" err="1"/>
              <a:t>갯수</a:t>
            </a:r>
            <a:r>
              <a:rPr lang="en-US" altLang="ko-KR" dirty="0"/>
              <a:t>)</a:t>
            </a:r>
            <a:r>
              <a:rPr lang="ko-KR" altLang="en-US" dirty="0"/>
              <a:t>개의단어를 선택</a:t>
            </a:r>
          </a:p>
        </p:txBody>
      </p:sp>
    </p:spTree>
    <p:extLst>
      <p:ext uri="{BB962C8B-B14F-4D97-AF65-F5344CB8AC3E}">
        <p14:creationId xmlns:p14="http://schemas.microsoft.com/office/powerpoint/2010/main" val="482311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686886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-1687578" y="15711"/>
            <a:ext cx="458599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결과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D2994-952F-A4C0-D234-4350C822A912}"/>
              </a:ext>
            </a:extLst>
          </p:cNvPr>
          <p:cNvSpPr txBox="1"/>
          <p:nvPr/>
        </p:nvSpPr>
        <p:spPr>
          <a:xfrm>
            <a:off x="305405" y="531237"/>
            <a:ext cx="6440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타깃 데이터를 출력해보자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82D609-C698-6474-95D1-56D61763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FEBD0E-4BEB-268C-84EC-41DF7D0A1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7" y="931348"/>
            <a:ext cx="3895074" cy="6752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3E01AB-1796-1826-2084-93CEA0F8CD2D}"/>
              </a:ext>
            </a:extLst>
          </p:cNvPr>
          <p:cNvSpPr txBox="1"/>
          <p:nvPr/>
        </p:nvSpPr>
        <p:spPr>
          <a:xfrm>
            <a:off x="5341194" y="928280"/>
            <a:ext cx="6938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은 부정 </a:t>
            </a:r>
            <a:r>
              <a:rPr lang="en-US" altLang="ko-KR" dirty="0"/>
              <a:t>1</a:t>
            </a:r>
            <a:r>
              <a:rPr lang="ko-KR" altLang="en-US" dirty="0"/>
              <a:t>은 긍정으로 나뉘는 이진분류 문제라고 볼 수 있음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BF8210-4A9E-D585-979B-D8F5B4B8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08" y="1611952"/>
            <a:ext cx="4713915" cy="7942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5DB458-0D2C-D557-1AF5-DBBE268E2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09" y="2436523"/>
            <a:ext cx="4265680" cy="12206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D35A84-1C06-3B18-6155-B30CE2BBEEAD}"/>
              </a:ext>
            </a:extLst>
          </p:cNvPr>
          <p:cNvSpPr txBox="1"/>
          <p:nvPr/>
        </p:nvSpPr>
        <p:spPr>
          <a:xfrm>
            <a:off x="5398273" y="2436523"/>
            <a:ext cx="69386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리뷰의 길이를 확인해보자</a:t>
            </a:r>
            <a:endParaRPr lang="en-US" altLang="ko-KR" dirty="0"/>
          </a:p>
          <a:p>
            <a:r>
              <a:rPr lang="ko-KR" altLang="en-US" dirty="0"/>
              <a:t>가장 짧은 길이와  긴 길이 그리고 평균길이 확인</a:t>
            </a:r>
            <a:endParaRPr lang="en-US" altLang="ko-KR" dirty="0"/>
          </a:p>
          <a:p>
            <a:r>
              <a:rPr lang="ko-KR" altLang="en-US" dirty="0"/>
              <a:t>평균 단어는 </a:t>
            </a:r>
            <a:r>
              <a:rPr lang="en-US" altLang="ko-KR" dirty="0"/>
              <a:t>239</a:t>
            </a:r>
            <a:r>
              <a:rPr lang="ko-KR" altLang="en-US" dirty="0"/>
              <a:t>개 </a:t>
            </a:r>
            <a:r>
              <a:rPr lang="ko-KR" altLang="en-US" dirty="0" err="1"/>
              <a:t>중간값은</a:t>
            </a:r>
            <a:r>
              <a:rPr lang="ko-KR" altLang="en-US" dirty="0"/>
              <a:t> </a:t>
            </a:r>
            <a:r>
              <a:rPr lang="en-US" altLang="ko-KR" dirty="0"/>
              <a:t>178</a:t>
            </a:r>
            <a:r>
              <a:rPr lang="ko-KR" altLang="en-US" dirty="0"/>
              <a:t>임을 확인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9952FF4-18F3-D8BC-3057-39919F12D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08" y="3760785"/>
            <a:ext cx="4981086" cy="29261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42604C-0DA4-DFDB-E632-690E78D48E73}"/>
              </a:ext>
            </a:extLst>
          </p:cNvPr>
          <p:cNvSpPr txBox="1"/>
          <p:nvPr/>
        </p:nvSpPr>
        <p:spPr>
          <a:xfrm>
            <a:off x="5398273" y="3803493"/>
            <a:ext cx="6935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그림으로 확인해보니 한쪽으로 치우쳐져 있음을 확인할 수 있다</a:t>
            </a:r>
            <a:endParaRPr lang="en-US" altLang="ko-KR" dirty="0"/>
          </a:p>
          <a:p>
            <a:r>
              <a:rPr lang="ko-KR" altLang="en-US" dirty="0"/>
              <a:t>대부분의 리뷰는 </a:t>
            </a:r>
            <a:r>
              <a:rPr lang="en-US" altLang="ko-KR" dirty="0"/>
              <a:t>300</a:t>
            </a:r>
            <a:r>
              <a:rPr lang="ko-KR" altLang="en-US" dirty="0"/>
              <a:t>개 미만이므로 단어 개수를 줄여보자</a:t>
            </a:r>
          </a:p>
        </p:txBody>
      </p:sp>
    </p:spTree>
    <p:extLst>
      <p:ext uri="{BB962C8B-B14F-4D97-AF65-F5344CB8AC3E}">
        <p14:creationId xmlns:p14="http://schemas.microsoft.com/office/powerpoint/2010/main" val="226634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686886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-1687578" y="15711"/>
            <a:ext cx="458599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결론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82D609-C698-6474-95D1-56D61763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3C0945-D7BF-432A-78C9-3486F44BF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7" y="564295"/>
            <a:ext cx="5302708" cy="9203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C14321-5DF8-E09D-4BBB-1026AB52CC1A}"/>
              </a:ext>
            </a:extLst>
          </p:cNvPr>
          <p:cNvSpPr txBox="1"/>
          <p:nvPr/>
        </p:nvSpPr>
        <p:spPr>
          <a:xfrm>
            <a:off x="5638800" y="641828"/>
            <a:ext cx="59436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100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개만 사용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다만 </a:t>
            </a:r>
            <a:r>
              <a:rPr lang="en-US" altLang="ko-KR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100</a:t>
            </a: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개보다 작은 리뷰의 경우가 존재하므로 패딩을 사용해 길이를 </a:t>
            </a:r>
            <a:r>
              <a:rPr lang="en-US" altLang="ko-KR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100</a:t>
            </a: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으로 맞추겠음</a:t>
            </a:r>
            <a:endParaRPr lang="en-US" altLang="ko-KR" sz="18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20000,100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크기의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2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차원 배열이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됐음을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확인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sz="18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첫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번쨰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샘플을 출력해보니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0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 없음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100</a:t>
            </a: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보다 길었을 거라고 추측</a:t>
            </a:r>
            <a:endParaRPr lang="en-US" altLang="ko-KR" sz="18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원본 데이터를 끝부분을 출력해보니 일치한다</a:t>
            </a:r>
            <a:endParaRPr lang="en-US" altLang="ko-KR" sz="18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앞부분의 데이터가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잘려나갔을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것이라고 추측이 가능함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sz="18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sz="18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sz="18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Pa</a:t>
            </a:r>
            <a:r>
              <a:rPr lang="en-US" altLang="ko-KR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d_sequences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()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함수는 앞부분을 자름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일반적으로 뒷부분의 정보가 더 유용하다고 판단하기 대문임</a:t>
            </a:r>
            <a:endParaRPr lang="en-US" altLang="ko-KR" sz="18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만약 뒷부분을 잘라내고 싶다면 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truncating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매개변수 값을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post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 변경하면 된다</a:t>
            </a:r>
            <a:endParaRPr lang="en-US" altLang="ko-KR" sz="18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0257C0-B7E9-C1D9-50FC-B46226E94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57" y="1540009"/>
            <a:ext cx="2194803" cy="9233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D568814-29F9-5013-10A9-903AF4A6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57" y="2287760"/>
            <a:ext cx="5302708" cy="210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14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686886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-1687578" y="15711"/>
            <a:ext cx="458599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결론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D2994-952F-A4C0-D234-4350C822A912}"/>
              </a:ext>
            </a:extLst>
          </p:cNvPr>
          <p:cNvSpPr txBox="1"/>
          <p:nvPr/>
        </p:nvSpPr>
        <p:spPr>
          <a:xfrm>
            <a:off x="6103188" y="570330"/>
            <a:ext cx="726080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6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번째를 출력해보니 </a:t>
            </a:r>
            <a:r>
              <a:rPr lang="en-US" altLang="ko-KR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0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으로 </a:t>
            </a:r>
            <a:r>
              <a:rPr lang="ko-KR" altLang="en-US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패딩됐음을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확인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-&gt;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길이가 </a:t>
            </a:r>
            <a:r>
              <a:rPr lang="en-US" altLang="ko-KR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100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 </a:t>
            </a:r>
            <a:r>
              <a:rPr lang="ko-KR" altLang="en-US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안됐음을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추측할 수 있다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앞서말한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이유로 앞부분에 추가된다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뒷부분에 추가를 원한다면 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Padding </a:t>
            </a:r>
            <a:r>
              <a:rPr lang="ko-KR" altLang="en-US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매개변수값을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en-US" altLang="ko-KR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post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 변경하면 된다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검증세트의 길이도 </a:t>
            </a:r>
            <a:r>
              <a:rPr lang="en-US" altLang="ko-KR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100</a:t>
            </a: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으로 </a:t>
            </a:r>
            <a:r>
              <a:rPr lang="ko-KR" altLang="en-US" sz="20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맞춰주겠음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82D609-C698-6474-95D1-56D61763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BFD339-8DFE-F6A4-B9D3-D7079B5C1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6" y="531236"/>
            <a:ext cx="5571650" cy="28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42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52245" y="6686886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-1006260" y="-20148"/>
            <a:ext cx="458599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순환신경망 만들기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012B047E-5A7E-461F-155E-8DFF2BD3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8F0C2C-A874-61FA-509E-A7FB9B11F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57" y="611545"/>
            <a:ext cx="6138848" cy="15715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D1BAF4-5C94-15DD-BC13-269F7184FD41}"/>
              </a:ext>
            </a:extLst>
          </p:cNvPr>
          <p:cNvSpPr txBox="1"/>
          <p:nvPr/>
        </p:nvSpPr>
        <p:spPr>
          <a:xfrm>
            <a:off x="6483905" y="522537"/>
            <a:ext cx="5905319" cy="5874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Dense</a:t>
            </a: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나 </a:t>
            </a:r>
            <a:r>
              <a:rPr lang="en-US" altLang="ko-KR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Conv2D </a:t>
            </a: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클래스 대신 </a:t>
            </a:r>
            <a:r>
              <a:rPr lang="en-US" altLang="ko-KR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SimpleRNN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클래스를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사용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입력차원을 </a:t>
            </a:r>
            <a:r>
              <a:rPr lang="en-US" altLang="ko-KR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(100,300)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길이를 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100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으로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단어 사용을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300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 지정 때문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이진분류 문제이므로 출력층엔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시그모이드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함수와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개의 뉴런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To_cate</a:t>
            </a:r>
            <a:r>
              <a:rPr lang="en-US" altLang="ko-KR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gorical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()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함수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: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원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핫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인코딩된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배열을 반환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크기출력시 </a:t>
            </a:r>
            <a:r>
              <a:rPr lang="en-US" altLang="ko-KR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(20000,100,300)</a:t>
            </a:r>
            <a:r>
              <a:rPr lang="ko-KR" altLang="en-US" sz="18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으로 잘 출력된 것을 확인</a:t>
            </a:r>
            <a:endParaRPr lang="en-US" altLang="ko-KR" sz="18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원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핫 인코딩이 잘 되었음을 확인할 수 있음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합이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1.0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이므로 잘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됐음을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확인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검증세트도 원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-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핫 인코딩을 해준다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6C296C-4B69-5C41-5E21-71A1A5136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46" y="2631543"/>
            <a:ext cx="6131660" cy="20276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1A5C8D-4269-1A0D-4F2D-9CFB91DE3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44" y="4933835"/>
            <a:ext cx="6138847" cy="140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49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52245" y="6686886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-1275202" y="0"/>
            <a:ext cx="458599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모델 구조 출력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012B047E-5A7E-461F-155E-8DFF2BD3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EE4019-4BA0-6B44-E194-6570991E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57" y="552062"/>
            <a:ext cx="5736568" cy="3052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EEA2B0-6B5B-1A4B-FDCF-99B6F2FA1A2B}"/>
              </a:ext>
            </a:extLst>
          </p:cNvPr>
          <p:cNvSpPr txBox="1"/>
          <p:nvPr/>
        </p:nvSpPr>
        <p:spPr>
          <a:xfrm>
            <a:off x="6110376" y="515526"/>
            <a:ext cx="67324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순환층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마지막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타입스탭의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은닉 상태만 출력한다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순환층의 뉴런 개수와 같은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8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임을 확인할 수 있다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완전히 연결되기 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떄문에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8 x 300=2400</a:t>
            </a: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순환층의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은닉 상태도 순환층의 뉴런과 완전히 연결됨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8 x 8 =64</a:t>
            </a:r>
          </a:p>
          <a:p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마지막으로 절편 값을 더해서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2400+64+8=2472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의 모델 파라미터가 필요함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576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52245" y="6686886"/>
            <a:ext cx="11516263" cy="155403"/>
          </a:xfrm>
          <a:prstGeom prst="rect">
            <a:avLst/>
          </a:prstGeom>
          <a:solidFill>
            <a:srgbClr val="003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EC09-17A1-A942-265C-39B1A771AD12}"/>
              </a:ext>
            </a:extLst>
          </p:cNvPr>
          <p:cNvSpPr txBox="1"/>
          <p:nvPr/>
        </p:nvSpPr>
        <p:spPr>
          <a:xfrm>
            <a:off x="-898684" y="15711"/>
            <a:ext cx="458599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순환 신경망 훈련하기</a:t>
            </a:r>
            <a:endParaRPr lang="en-US" altLang="ko-KR" sz="20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012B047E-5A7E-461F-155E-8DFF2BD3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2615-35F6-47F5-8F91-88E7F19A20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748497-B4ED-159C-886B-50554D807983}"/>
              </a:ext>
            </a:extLst>
          </p:cNvPr>
          <p:cNvSpPr txBox="1"/>
          <p:nvPr/>
        </p:nvSpPr>
        <p:spPr>
          <a:xfrm>
            <a:off x="5791200" y="530911"/>
            <a:ext cx="625736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기존에 했던 </a:t>
            </a:r>
            <a:r>
              <a:rPr lang="ko-KR" altLang="en-US" dirty="0" err="1"/>
              <a:t>합성곱이나</a:t>
            </a:r>
            <a:r>
              <a:rPr lang="ko-KR" altLang="en-US" dirty="0"/>
              <a:t> 완전 연결 신경망과 크게 다르지 </a:t>
            </a:r>
            <a:endParaRPr lang="en-US" altLang="ko-KR" dirty="0"/>
          </a:p>
          <a:p>
            <a:r>
              <a:rPr lang="ko-KR" altLang="en-US" dirty="0"/>
              <a:t>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</a:t>
            </a:r>
            <a:r>
              <a:rPr lang="en-US" altLang="ko-KR" dirty="0"/>
              <a:t>RMSprop </a:t>
            </a:r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en-US" altLang="ko-KR" dirty="0"/>
              <a:t>0.001 </a:t>
            </a:r>
            <a:r>
              <a:rPr lang="ko-KR" altLang="en-US" dirty="0"/>
              <a:t>사용하지</a:t>
            </a:r>
            <a:r>
              <a:rPr lang="en-US" altLang="ko-KR" dirty="0"/>
              <a:t> </a:t>
            </a:r>
            <a:r>
              <a:rPr lang="ko-KR" altLang="en-US" dirty="0"/>
              <a:t>않기 위해</a:t>
            </a:r>
            <a:endParaRPr lang="en-US" altLang="ko-KR" dirty="0"/>
          </a:p>
          <a:p>
            <a:r>
              <a:rPr lang="ko-KR" altLang="en-US" dirty="0"/>
              <a:t>객체를 생성하여 </a:t>
            </a:r>
            <a:r>
              <a:rPr lang="en-US" altLang="ko-KR" dirty="0"/>
              <a:t>0.0001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지정</a:t>
            </a:r>
            <a:endParaRPr lang="en-US" altLang="ko-KR" dirty="0"/>
          </a:p>
          <a:p>
            <a:r>
              <a:rPr lang="ko-KR" altLang="en-US" dirty="0" err="1"/>
              <a:t>에포크</a:t>
            </a:r>
            <a:r>
              <a:rPr lang="ko-KR" altLang="en-US" dirty="0"/>
              <a:t> 횟수는</a:t>
            </a:r>
            <a:r>
              <a:rPr lang="en-US" altLang="ko-KR" dirty="0"/>
              <a:t>100 </a:t>
            </a:r>
            <a:r>
              <a:rPr lang="ko-KR" altLang="en-US" dirty="0"/>
              <a:t>배치 크기는 </a:t>
            </a:r>
            <a:r>
              <a:rPr lang="en-US" altLang="ko-KR" dirty="0"/>
              <a:t>64</a:t>
            </a:r>
            <a:r>
              <a:rPr lang="ko-KR" altLang="en-US" dirty="0"/>
              <a:t>로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체크포인트 조기종료 구성 </a:t>
            </a:r>
            <a:r>
              <a:rPr lang="ko-KR" altLang="en-US" dirty="0" err="1"/>
              <a:t>코드은</a:t>
            </a:r>
            <a:r>
              <a:rPr lang="ko-KR" altLang="en-US" dirty="0"/>
              <a:t> 동일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검증세트의 정확도가 </a:t>
            </a:r>
            <a:r>
              <a:rPr lang="en-US" altLang="ko-KR" dirty="0"/>
              <a:t>75</a:t>
            </a:r>
            <a:r>
              <a:rPr lang="ko-KR" altLang="en-US" dirty="0"/>
              <a:t>퍼센트 정도로 출력</a:t>
            </a:r>
            <a:endParaRPr lang="en-US" altLang="ko-KR" dirty="0"/>
          </a:p>
          <a:p>
            <a:r>
              <a:rPr lang="ko-KR" altLang="en-US" dirty="0"/>
              <a:t>엄청나게 좋은 성능은 아니다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88A9AF-75F0-C8A3-6AF4-85900C2D3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57" y="530911"/>
            <a:ext cx="5446143" cy="28943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07D7D4-467A-D3C9-92A3-FD2F6C752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57" y="3461314"/>
            <a:ext cx="5446143" cy="10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47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5c67aa48-7394-4cf0-af23-52aa5ac88813" Revision="1" Stencil="System.MyShapes" StencilVersion="1.0"/>
</Control>
</file>

<file path=customXml/itemProps1.xml><?xml version="1.0" encoding="utf-8"?>
<ds:datastoreItem xmlns:ds="http://schemas.openxmlformats.org/officeDocument/2006/customXml" ds:itemID="{3175D31D-AE49-45D0-AF22-5BD9217AC10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4278</TotalTime>
  <Words>775</Words>
  <Application>Microsoft Office PowerPoint</Application>
  <PresentationFormat>와이드스크린</PresentationFormat>
  <Paragraphs>165</Paragraphs>
  <Slides>15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Arial</vt:lpstr>
      <vt:lpstr>-apple-system</vt:lpstr>
      <vt:lpstr>KoPubWorld돋움체 Bold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찬혁 양</cp:lastModifiedBy>
  <cp:revision>25</cp:revision>
  <dcterms:created xsi:type="dcterms:W3CDTF">2021-04-14T12:10:18Z</dcterms:created>
  <dcterms:modified xsi:type="dcterms:W3CDTF">2024-06-17T07:47:15Z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